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1" r:id="rId7"/>
    <p:sldId id="258" r:id="rId8"/>
    <p:sldId id="260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DF8B6-4C13-44A1-9F39-0BF1EFC72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C5669-B7A8-4F0E-801F-47280F7CF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EA5E4-514B-48AF-9A83-D507D9D8F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336E2-E6B4-4704-97E0-4FEA7B9A3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8F00F-A3E0-450F-8222-DB38FBA87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534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07CE-A596-4205-BCA6-39882659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9546B-8DCD-4635-B915-4A7D0FB3D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9FE24-C9A7-4DC7-9F0B-B126F9DEB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0460C-4522-4979-A2D7-AC5474767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35CBB-32B8-4955-AB81-AE2F37B1E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69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52155B-2C73-4A21-B89E-10113B18A6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73F92F-9E96-4E78-BEAB-79D57FCC7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A27BD-5369-407B-A64A-2AA9DA444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A8E9E-B0D5-4AA8-A0A7-097E5E6F8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B7BD1-2C1B-4A39-88C4-B03CF70B3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82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453CD-2A72-4CA2-9C2F-2FF3FB9C3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123F-355E-4103-9FD5-211728610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F6243-5605-442A-90E8-50AC3B90B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51DD3-0351-4602-AC88-7030C6E04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B9A38-2AC2-48AE-BC20-89561AC57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88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9637A-AF48-4BFE-9FCB-809365AF6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C7972-A298-4357-9EB2-1C8B1D73B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98BFA-DE24-4C96-87DB-F8868D538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763DC-0ADA-43EE-A644-CB23B5A97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FDA88-DEF8-4EA5-BBB9-E3560656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89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627FC-2590-4D09-B2BF-F3ADE8854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B3E3C-BAE6-4B52-9118-26347A0109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BEE5B-B516-434B-8699-43A9E3E6E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77EF9B-DCF3-418D-877F-E111B8E59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8AAFA6-8676-4449-BA85-0C6AE3330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A51CB-A07C-4519-B6F5-E9A7BD210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260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C32D0-91B2-47A2-BAE6-E67E94532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F296D-7652-4FA0-885B-184937DE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DA42A-0574-4C7C-8D73-56529F92E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DBF56D-2024-4FDA-A2F8-5AF914037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1BD0D-02A5-443B-BD92-120B1BB1F9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2E8DF7-1A64-4D46-AFB4-B3285A3EF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6A7A05-5561-4B45-AF8F-165EA7889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9C55E4-9971-45A0-BD0E-EDBF4A8AB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19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016F0-F920-476B-9A0F-E2DAB6794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B9E080-EB8E-4484-9AE1-271EA9817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065336-9634-4E52-A6E6-9CC5724AC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094CBE-D3CB-4DA3-A3CE-64855A449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203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DECD81-C5C8-417A-980B-46B32E665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D7594D-5A61-4D2B-9EC1-205051733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ED0A4-F009-4268-8E2D-07C583FA3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69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550FF-DCD5-4C7A-8A90-CF67CD680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28A1C-B84D-4D08-9682-2078704C8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47935-D70B-4144-BBF0-A39F0D7E7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ECC22-A93B-413B-B7B2-D44B0E504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09729-72C0-4866-ABDC-20EDC0BA6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4335F-3D15-4604-BFD3-2A09BD1E9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43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6A46D-AF00-469B-BC60-05C06299C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D46A8F-4F44-41B8-8347-B7EF18D544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AB0CB-2AC7-4D88-81B5-A0B51F137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CB9C70-0315-4CE4-904B-411C5AED9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8B6A9-AD61-4D5D-9852-B8AF1A72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2B070E-CC21-4C60-8700-BBBF6B3EE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42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3FB887-B142-466F-9074-C2DAB41DC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D50FF-6ACE-44A1-AADA-7E3517152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EB61B-EFC8-45A6-AFC7-ADD710D6B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9713C-37AB-4384-ADA0-8CDB26D80A1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31525-282E-4285-AEC8-61A4B2F3A4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86A04-3726-4FAE-B727-323CC0174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27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4.emf"/><Relationship Id="rId7" Type="http://schemas.openxmlformats.org/officeDocument/2006/relationships/image" Target="../media/image9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2.png"/><Relationship Id="rId4" Type="http://schemas.openxmlformats.org/officeDocument/2006/relationships/hyperlink" Target="https://www.youtube.com/watch?v=eAJUbk8rkC0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4.emf"/><Relationship Id="rId7" Type="http://schemas.openxmlformats.org/officeDocument/2006/relationships/image" Target="../media/image17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hildrensmentalhealthweek.org.uk/parents-and-carers/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596571"/>
            <a:ext cx="12566953" cy="5309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2149A0-D27C-49FB-A05A-746539387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56933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r>
              <a:rPr lang="en-US" sz="5000" b="1" dirty="0">
                <a:solidFill>
                  <a:srgbClr val="FFFF00"/>
                </a:solidFill>
                <a:latin typeface="+mn-lt"/>
              </a:rPr>
              <a:t>Children’s Mental Health Week</a:t>
            </a:r>
            <a:br>
              <a:rPr lang="en-US" sz="5000" b="1" dirty="0">
                <a:solidFill>
                  <a:srgbClr val="FFFF00"/>
                </a:solidFill>
                <a:latin typeface="+mn-lt"/>
              </a:rPr>
            </a:br>
            <a:br>
              <a:rPr lang="en-US" sz="5000" b="1" dirty="0">
                <a:solidFill>
                  <a:srgbClr val="FFFF00"/>
                </a:solidFill>
                <a:latin typeface="+mn-lt"/>
              </a:rPr>
            </a:br>
            <a:r>
              <a:rPr lang="en-US" sz="5000" b="1" dirty="0">
                <a:solidFill>
                  <a:srgbClr val="FFFF00"/>
                </a:solidFill>
                <a:latin typeface="+mn-lt"/>
              </a:rPr>
              <a:t>1-7 February 2021</a:t>
            </a:r>
            <a:br>
              <a:rPr lang="en-US" sz="5000" b="1" dirty="0">
                <a:solidFill>
                  <a:srgbClr val="FFFFFF"/>
                </a:solidFill>
                <a:latin typeface="+mn-lt"/>
              </a:rPr>
            </a:br>
            <a:endParaRPr lang="en-GB" sz="5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C5279-1FED-419B-A214-34ADBF863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37275"/>
            <a:ext cx="9144000" cy="631296"/>
          </a:xfrm>
        </p:spPr>
        <p:txBody>
          <a:bodyPr>
            <a:normAutofit lnSpcReduction="10000"/>
          </a:bodyPr>
          <a:lstStyle/>
          <a:p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826" y="242755"/>
            <a:ext cx="1585080" cy="15181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9F8A4B2-89EA-894F-9809-F10DE22632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41" y="141461"/>
            <a:ext cx="1758116" cy="175811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34667"/>
            <a:ext cx="12192000" cy="423333"/>
          </a:xfrm>
          <a:prstGeom prst="rect">
            <a:avLst/>
          </a:prstGeom>
        </p:spPr>
      </p:pic>
      <p:pic>
        <p:nvPicPr>
          <p:cNvPr id="5" name="Picture 4" descr="Express-yourself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432" y="4264728"/>
            <a:ext cx="8481774" cy="86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D63C5C-B58A-4FCE-8BEB-1F14D7B05774}"/>
              </a:ext>
            </a:extLst>
          </p:cNvPr>
          <p:cNvSpPr txBox="1"/>
          <p:nvPr/>
        </p:nvSpPr>
        <p:spPr>
          <a:xfrm>
            <a:off x="11243076" y="132320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2</a:t>
            </a:r>
            <a:endParaRPr lang="en-GB" i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0572" y="1971527"/>
            <a:ext cx="4946952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“Express yourself” is about finding creative ways to share feelings, thoughts, or ideas…</a:t>
            </a:r>
            <a:br>
              <a:rPr lang="en-US" sz="2800" b="1" dirty="0">
                <a:solidFill>
                  <a:srgbClr val="FFFFFF"/>
                </a:solidFill>
              </a:rPr>
            </a:br>
            <a:br>
              <a:rPr lang="en-US" sz="2800" b="1" dirty="0">
                <a:solidFill>
                  <a:srgbClr val="FFFFFF"/>
                </a:solidFill>
              </a:rPr>
            </a:br>
            <a:r>
              <a:rPr lang="en-US" sz="2800" b="1" dirty="0">
                <a:solidFill>
                  <a:srgbClr val="FFFFFF"/>
                </a:solidFill>
              </a:rPr>
              <a:t>…through things like art, writing, music, dance and </a:t>
            </a:r>
          </a:p>
          <a:p>
            <a:r>
              <a:rPr lang="en-US" sz="2800" b="1" dirty="0">
                <a:solidFill>
                  <a:srgbClr val="FFFFFF"/>
                </a:solidFill>
              </a:rPr>
              <a:t>doing things that make you </a:t>
            </a:r>
          </a:p>
          <a:p>
            <a:r>
              <a:rPr lang="en-US" sz="2800" b="1" dirty="0">
                <a:solidFill>
                  <a:srgbClr val="FFFFFF"/>
                </a:solidFill>
              </a:rPr>
              <a:t>feel good.</a:t>
            </a:r>
            <a:endParaRPr lang="en-US" sz="2800" dirty="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931053" y="1973391"/>
            <a:ext cx="5910185" cy="4291942"/>
            <a:chOff x="5931053" y="1973391"/>
            <a:chExt cx="5910185" cy="4291942"/>
          </a:xfrm>
        </p:grpSpPr>
        <p:pic>
          <p:nvPicPr>
            <p:cNvPr id="1028" name="Picture 4" descr="person doing wall graffiti">
              <a:extLst>
                <a:ext uri="{FF2B5EF4-FFF2-40B4-BE49-F238E27FC236}">
                  <a16:creationId xmlns:a16="http://schemas.microsoft.com/office/drawing/2014/main" id="{38A3C431-A0C6-4E51-8AEE-0BFDDBECCE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1053" y="1983620"/>
              <a:ext cx="3668540" cy="1875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Dancing, Dancers, Dance, Dancer, School Of Dance">
              <a:extLst>
                <a:ext uri="{FF2B5EF4-FFF2-40B4-BE49-F238E27FC236}">
                  <a16:creationId xmlns:a16="http://schemas.microsoft.com/office/drawing/2014/main" id="{7C9706FE-306C-41AC-B0D7-7231CDBAB5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49" r="11772"/>
            <a:stretch/>
          </p:blipFill>
          <p:spPr bwMode="auto">
            <a:xfrm>
              <a:off x="9736667" y="1973391"/>
              <a:ext cx="2104571" cy="1897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Painting, Pencils, Pens, Watercolour, Paint, Acrylic">
              <a:extLst>
                <a:ext uri="{FF2B5EF4-FFF2-40B4-BE49-F238E27FC236}">
                  <a16:creationId xmlns:a16="http://schemas.microsoft.com/office/drawing/2014/main" id="{D0903E54-D282-4D4D-AB64-892024EB20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60" y="4027714"/>
              <a:ext cx="3664859" cy="2237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Clarinet, Music, Instrument, Jazz, Musical, Sound">
              <a:extLst>
                <a:ext uri="{FF2B5EF4-FFF2-40B4-BE49-F238E27FC236}">
                  <a16:creationId xmlns:a16="http://schemas.microsoft.com/office/drawing/2014/main" id="{3A38896C-901F-455E-AF88-4F4908BA4F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79"/>
            <a:stretch/>
          </p:blipFill>
          <p:spPr bwMode="auto">
            <a:xfrm>
              <a:off x="9728302" y="4003821"/>
              <a:ext cx="2100221" cy="2261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16" name="Picture 15" descr="what-does...mean-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2" y="497648"/>
            <a:ext cx="9442822" cy="51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22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7E835B-157B-49D8-818F-0B08F8DFC8F3}"/>
              </a:ext>
            </a:extLst>
          </p:cNvPr>
          <p:cNvSpPr txBox="1"/>
          <p:nvPr/>
        </p:nvSpPr>
        <p:spPr>
          <a:xfrm>
            <a:off x="11243076" y="132321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3</a:t>
            </a:r>
            <a:endParaRPr lang="en-GB" i="1" dirty="0"/>
          </a:p>
        </p:txBody>
      </p:sp>
      <p:sp>
        <p:nvSpPr>
          <p:cNvPr id="2" name="Rectangle 1"/>
          <p:cNvSpPr/>
          <p:nvPr/>
        </p:nvSpPr>
        <p:spPr>
          <a:xfrm>
            <a:off x="1003905" y="1865983"/>
            <a:ext cx="10426096" cy="4102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FFFF"/>
                </a:solidFill>
              </a:rPr>
              <a:t>Being creative and expressing yourself can: </a:t>
            </a:r>
          </a:p>
          <a:p>
            <a:endParaRPr lang="en-US" sz="2200" dirty="0">
              <a:solidFill>
                <a:srgbClr val="FFFFFF"/>
              </a:solidFill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help you to relax and de-stress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generate “feel-good” endorphins which can lift your mood, help you feel empowered, and create a sense of identity and </a:t>
            </a:r>
            <a:r>
              <a:rPr lang="en-GB" sz="2200" dirty="0">
                <a:solidFill>
                  <a:srgbClr val="FFFFFF"/>
                </a:solidFill>
              </a:rPr>
              <a:t>achievement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help to boost your self-esteem, connect with others, and give you </a:t>
            </a:r>
            <a:r>
              <a:rPr lang="en-GB" sz="2200" dirty="0">
                <a:solidFill>
                  <a:srgbClr val="FFFFFF"/>
                </a:solidFill>
              </a:rPr>
              <a:t>purpose and meaning</a:t>
            </a:r>
            <a:endParaRPr lang="en-US" sz="2200" dirty="0">
              <a:solidFill>
                <a:srgbClr val="FFFFFF"/>
              </a:solidFill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How does society often expect young people to look, think, speak and act? And where do these </a:t>
            </a:r>
            <a:r>
              <a:rPr lang="en-GB" sz="2200" dirty="0">
                <a:solidFill>
                  <a:srgbClr val="FFFFFF"/>
                </a:solidFill>
              </a:rPr>
              <a:t>ideas come from?</a:t>
            </a:r>
            <a:endParaRPr lang="en-US" sz="2200" dirty="0">
              <a:solidFill>
                <a:srgbClr val="FFFFFF"/>
              </a:solidFill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Do these expectations stop you from expressing your true self?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How does that make you feel?</a:t>
            </a:r>
            <a:endParaRPr lang="en-GB" sz="2200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6333" y="302381"/>
            <a:ext cx="6959334" cy="91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C865FA-91CE-49DB-A03B-4F8BAF9E1DA2}"/>
              </a:ext>
            </a:extLst>
          </p:cNvPr>
          <p:cNvSpPr txBox="1"/>
          <p:nvPr/>
        </p:nvSpPr>
        <p:spPr>
          <a:xfrm>
            <a:off x="11243076" y="132320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4</a:t>
            </a:r>
            <a:endParaRPr lang="en-GB" i="1" dirty="0"/>
          </a:p>
        </p:txBody>
      </p:sp>
      <p:pic>
        <p:nvPicPr>
          <p:cNvPr id="9" name="Picture 8">
            <a:hlinkClick r:id="rId4"/>
            <a:extLst>
              <a:ext uri="{FF2B5EF4-FFF2-40B4-BE49-F238E27FC236}">
                <a16:creationId xmlns:a16="http://schemas.microsoft.com/office/drawing/2014/main" id="{0F27FFBF-85EC-436D-9D3F-A3DF5112CE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2900" y="1973004"/>
            <a:ext cx="7377112" cy="41801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1048" y="2019906"/>
            <a:ext cx="32294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FFFF"/>
                </a:solidFill>
              </a:rPr>
              <a:t>Watch this spoken word piece by George the Poet on the theme of </a:t>
            </a:r>
            <a:r>
              <a:rPr lang="en-US" sz="2200" b="1" dirty="0">
                <a:solidFill>
                  <a:srgbClr val="FFFFFF"/>
                </a:solidFill>
              </a:rPr>
              <a:t>possibilities</a:t>
            </a:r>
          </a:p>
          <a:p>
            <a:endParaRPr lang="en-US" sz="2200" b="1" dirty="0">
              <a:solidFill>
                <a:srgbClr val="FFFFFF"/>
              </a:solidFill>
            </a:endParaRPr>
          </a:p>
          <a:p>
            <a:r>
              <a:rPr lang="en-US" sz="2200" dirty="0">
                <a:solidFill>
                  <a:srgbClr val="FFFFFF"/>
                </a:solidFill>
              </a:rPr>
              <a:t>Discuss the possibilities</a:t>
            </a:r>
          </a:p>
          <a:p>
            <a:r>
              <a:rPr lang="en-US" sz="2200" dirty="0">
                <a:solidFill>
                  <a:srgbClr val="FFFFFF"/>
                </a:solidFill>
              </a:rPr>
              <a:t> for each of us to explore our own creativity this Children’s Mental Health Week. </a:t>
            </a:r>
            <a:endParaRPr lang="en-GB" sz="2200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3" name="Picture 2" descr="What-can-......-Look-lik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454" y="300794"/>
            <a:ext cx="8445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96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477" y="755048"/>
            <a:ext cx="12566953" cy="58661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16B2CE-3612-4C6C-AF12-C52130625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081" y="2126645"/>
            <a:ext cx="2382156" cy="36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E049DE-19E7-4F7F-A109-37727626BE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777" y="2126645"/>
            <a:ext cx="2420112" cy="3600000"/>
          </a:xfrm>
          <a:prstGeom prst="rect">
            <a:avLst/>
          </a:prstGeom>
        </p:spPr>
      </p:pic>
      <p:pic>
        <p:nvPicPr>
          <p:cNvPr id="6146" name="Picture 2" descr="women dancing near mirror">
            <a:extLst>
              <a:ext uri="{FF2B5EF4-FFF2-40B4-BE49-F238E27FC236}">
                <a16:creationId xmlns:a16="http://schemas.microsoft.com/office/drawing/2014/main" id="{2ADD0B21-2A4E-47FE-A72D-A5D8F5BE03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1" r="22643"/>
          <a:stretch/>
        </p:blipFill>
        <p:spPr bwMode="auto">
          <a:xfrm>
            <a:off x="8857874" y="2116667"/>
            <a:ext cx="2728194" cy="361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yellow and red heart shaped paper">
            <a:extLst>
              <a:ext uri="{FF2B5EF4-FFF2-40B4-BE49-F238E27FC236}">
                <a16:creationId xmlns:a16="http://schemas.microsoft.com/office/drawing/2014/main" id="{34159F8A-844A-4DBF-BA6D-0836FCA3E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429" y="2114550"/>
            <a:ext cx="24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7E835B-157B-49D8-818F-0B08F8DFC8F3}"/>
              </a:ext>
            </a:extLst>
          </p:cNvPr>
          <p:cNvSpPr txBox="1"/>
          <p:nvPr/>
        </p:nvSpPr>
        <p:spPr>
          <a:xfrm>
            <a:off x="11243076" y="132321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5</a:t>
            </a:r>
            <a:endParaRPr lang="en-GB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13" name="Picture 12" descr="How-can-we-help...week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01" y="354398"/>
            <a:ext cx="10423129" cy="7158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011395-C382-44B3-93B9-77F0A49217B4}"/>
              </a:ext>
            </a:extLst>
          </p:cNvPr>
          <p:cNvSpPr txBox="1"/>
          <p:nvPr/>
        </p:nvSpPr>
        <p:spPr>
          <a:xfrm>
            <a:off x="536894" y="5757294"/>
            <a:ext cx="11555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omic Sans MS" panose="030F0702030302020204" pitchFamily="66" charset="0"/>
              </a:rPr>
              <a:t>Discuss your suggestions with your community leader.</a:t>
            </a:r>
          </a:p>
        </p:txBody>
      </p:sp>
    </p:spTree>
    <p:extLst>
      <p:ext uri="{BB962C8B-B14F-4D97-AF65-F5344CB8AC3E}">
        <p14:creationId xmlns:p14="http://schemas.microsoft.com/office/powerpoint/2010/main" val="3226970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5430762"/>
            <a:ext cx="12566953" cy="14756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7E835B-157B-49D8-818F-0B08F8DFC8F3}"/>
              </a:ext>
            </a:extLst>
          </p:cNvPr>
          <p:cNvSpPr txBox="1"/>
          <p:nvPr/>
        </p:nvSpPr>
        <p:spPr>
          <a:xfrm>
            <a:off x="11243076" y="132321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6</a:t>
            </a:r>
            <a:endParaRPr lang="en-GB" i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04000"/>
            <a:ext cx="12192000" cy="2781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16" name="Picture 15" descr="Other-ways....health-wee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83" y="564259"/>
            <a:ext cx="10354233" cy="4025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23556F-B50C-4C71-81CB-D1EBC0F34088}"/>
              </a:ext>
            </a:extLst>
          </p:cNvPr>
          <p:cNvSpPr txBox="1"/>
          <p:nvPr/>
        </p:nvSpPr>
        <p:spPr>
          <a:xfrm>
            <a:off x="687897" y="1661020"/>
            <a:ext cx="109662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Activities at home;</a:t>
            </a:r>
          </a:p>
          <a:p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https://www.childrensmentalhealthweek.org.uk/parents-and-carers/</a:t>
            </a:r>
            <a:endParaRPr lang="en-GB" dirty="0"/>
          </a:p>
          <a:p>
            <a:endParaRPr lang="en-GB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7708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3E065A9F46F846B77359383866DA7B" ma:contentTypeVersion="" ma:contentTypeDescription="Create a new document." ma:contentTypeScope="" ma:versionID="7ee250f9062895bab14eac59e4a537f1">
  <xsd:schema xmlns:xsd="http://www.w3.org/2001/XMLSchema" xmlns:xs="http://www.w3.org/2001/XMLSchema" xmlns:p="http://schemas.microsoft.com/office/2006/metadata/properties" xmlns:ns1="http://schemas.microsoft.com/sharepoint/v3" xmlns:ns2="a7637a19-367a-4688-a577-98d1b2f5287e" xmlns:ns3="c08b032f-9e00-415d-9c15-e247b3ec09db" targetNamespace="http://schemas.microsoft.com/office/2006/metadata/properties" ma:root="true" ma:fieldsID="8fe4687a80f84d79d68de5b3023b7faf" ns1:_="" ns2:_="" ns3:_="">
    <xsd:import namespace="http://schemas.microsoft.com/sharepoint/v3"/>
    <xsd:import namespace="a7637a19-367a-4688-a577-98d1b2f5287e"/>
    <xsd:import namespace="c08b032f-9e00-415d-9c15-e247b3ec09db"/>
    <xsd:element name="properties">
      <xsd:complexType>
        <xsd:sequence>
          <xsd:element name="documentManagement">
            <xsd:complexType>
              <xsd:all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8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9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10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1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12" nillable="true" ma:displayName="Number of Likes" ma:internalName="LikesCount">
      <xsd:simpleType>
        <xsd:restriction base="dms:Unknown"/>
      </xsd:simpleType>
    </xsd:element>
    <xsd:element name="LikedBy" ma:index="13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37a19-367a-4688-a577-98d1b2f528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5" nillable="true" ma:displayName="Sharing Hint Hash" ma:internalName="SharingHintHash" ma:readOnly="true">
      <xsd:simpleType>
        <xsd:restriction base="dms:Text"/>
      </xsd:simple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7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8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8b032f-9e00-415d-9c15-e247b3ec09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2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3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5410ED-9552-423D-ABFC-6FF8BDFC7A6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537FFFB2-3291-4FBF-800D-A65255BD04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7637a19-367a-4688-a577-98d1b2f5287e"/>
    <ds:schemaRef ds:uri="c08b032f-9e00-415d-9c15-e247b3ec09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9F43F1-5F8F-4A17-AF4C-657B2FA440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212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Children’s Mental Health Week  1-7 February 2021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Children’s Mental Health Week  1-7 February 2021</dc:title>
  <dc:creator>Susan Rogers</dc:creator>
  <cp:lastModifiedBy>Miss K Taylor</cp:lastModifiedBy>
  <cp:revision>30</cp:revision>
  <dcterms:created xsi:type="dcterms:W3CDTF">2020-10-12T13:02:18Z</dcterms:created>
  <dcterms:modified xsi:type="dcterms:W3CDTF">2021-01-29T13:55:01Z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0x0101006A3E065A9F46F846B77359383866DA7B</vt:lpwstr>
  </property>
</Properties>
</file>